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1" r:id="rId6"/>
    <p:sldId id="262" r:id="rId7"/>
    <p:sldId id="263" r:id="rId8"/>
    <p:sldId id="260" r:id="rId9"/>
    <p:sldId id="264" r:id="rId10"/>
    <p:sldId id="265" r:id="rId11"/>
    <p:sldId id="266" r:id="rId1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de-DE" smtClean="0"/>
              <a:t>Titelmasterformat durch Klicken bearbeiten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fld id="{E450967B-81CD-485E-A5BA-6FE268FFBC2D}" type="datetimeFigureOut">
              <a:rPr lang="de-DE" smtClean="0"/>
              <a:t>19.10.2021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765D5B-A634-4565-90D3-502EB8EF7255}" type="slidenum">
              <a:rPr lang="de-DE" smtClean="0"/>
              <a:t>‹Nr.›</a:t>
            </a:fld>
            <a:endParaRPr lang="de-D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2676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E450967B-81CD-485E-A5BA-6FE268FFBC2D}" type="datetimeFigureOut">
              <a:rPr lang="de-DE" smtClean="0"/>
              <a:t>19.10.2021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765D5B-A634-4565-90D3-502EB8EF7255}" type="slidenum">
              <a:rPr lang="de-DE" smtClean="0"/>
              <a:t>‹Nr.›</a:t>
            </a:fld>
            <a:endParaRPr lang="de-DE"/>
          </a:p>
        </p:txBody>
      </p:sp>
    </p:spTree>
    <p:extLst>
      <p:ext uri="{BB962C8B-B14F-4D97-AF65-F5344CB8AC3E}">
        <p14:creationId xmlns:p14="http://schemas.microsoft.com/office/powerpoint/2010/main" val="928019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E450967B-81CD-485E-A5BA-6FE268FFBC2D}" type="datetimeFigureOut">
              <a:rPr lang="de-DE" smtClean="0"/>
              <a:t>19.10.2021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765D5B-A634-4565-90D3-502EB8EF7255}" type="slidenum">
              <a:rPr lang="de-DE" smtClean="0"/>
              <a:t>‹Nr.›</a:t>
            </a:fld>
            <a:endParaRPr lang="de-DE"/>
          </a:p>
        </p:txBody>
      </p:sp>
    </p:spTree>
    <p:extLst>
      <p:ext uri="{BB962C8B-B14F-4D97-AF65-F5344CB8AC3E}">
        <p14:creationId xmlns:p14="http://schemas.microsoft.com/office/powerpoint/2010/main" val="3971855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E450967B-81CD-485E-A5BA-6FE268FFBC2D}" type="datetimeFigureOut">
              <a:rPr lang="de-DE" smtClean="0"/>
              <a:t>19.10.2021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765D5B-A634-4565-90D3-502EB8EF7255}" type="slidenum">
              <a:rPr lang="de-DE" smtClean="0"/>
              <a:t>‹Nr.›</a:t>
            </a:fld>
            <a:endParaRPr lang="de-DE"/>
          </a:p>
        </p:txBody>
      </p:sp>
    </p:spTree>
    <p:extLst>
      <p:ext uri="{BB962C8B-B14F-4D97-AF65-F5344CB8AC3E}">
        <p14:creationId xmlns:p14="http://schemas.microsoft.com/office/powerpoint/2010/main" val="2481566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E450967B-81CD-485E-A5BA-6FE268FFBC2D}" type="datetimeFigureOut">
              <a:rPr lang="de-DE" smtClean="0"/>
              <a:t>19.10.2021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765D5B-A634-4565-90D3-502EB8EF7255}" type="slidenum">
              <a:rPr lang="de-DE" smtClean="0"/>
              <a:t>‹Nr.›</a:t>
            </a:fld>
            <a:endParaRPr lang="de-D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0845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E450967B-81CD-485E-A5BA-6FE268FFBC2D}" type="datetimeFigureOut">
              <a:rPr lang="de-DE" smtClean="0"/>
              <a:t>19.10.2021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765D5B-A634-4565-90D3-502EB8EF7255}" type="slidenum">
              <a:rPr lang="de-DE" smtClean="0"/>
              <a:t>‹Nr.›</a:t>
            </a:fld>
            <a:endParaRPr lang="de-DE"/>
          </a:p>
        </p:txBody>
      </p:sp>
    </p:spTree>
    <p:extLst>
      <p:ext uri="{BB962C8B-B14F-4D97-AF65-F5344CB8AC3E}">
        <p14:creationId xmlns:p14="http://schemas.microsoft.com/office/powerpoint/2010/main" val="4007075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de-DE" smtClean="0"/>
              <a:t>Titelmasterformat durch Klicken bearbeiten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Content Placeholder 3"/>
          <p:cNvSpPr>
            <a:spLocks noGrp="1"/>
          </p:cNvSpPr>
          <p:nvPr>
            <p:ph sz="half" idx="2"/>
          </p:nvPr>
        </p:nvSpPr>
        <p:spPr>
          <a:xfrm>
            <a:off x="1097280" y="2582334"/>
            <a:ext cx="4937760" cy="337820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Content Placeholder 5"/>
          <p:cNvSpPr>
            <a:spLocks noGrp="1"/>
          </p:cNvSpPr>
          <p:nvPr>
            <p:ph sz="quarter" idx="4"/>
          </p:nvPr>
        </p:nvSpPr>
        <p:spPr>
          <a:xfrm>
            <a:off x="6217920" y="2582334"/>
            <a:ext cx="4937760" cy="337820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E450967B-81CD-485E-A5BA-6FE268FFBC2D}" type="datetimeFigureOut">
              <a:rPr lang="de-DE" smtClean="0"/>
              <a:t>19.10.2021</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01765D5B-A634-4565-90D3-502EB8EF7255}" type="slidenum">
              <a:rPr lang="de-DE" smtClean="0"/>
              <a:t>‹Nr.›</a:t>
            </a:fld>
            <a:endParaRPr lang="de-DE"/>
          </a:p>
        </p:txBody>
      </p:sp>
    </p:spTree>
    <p:extLst>
      <p:ext uri="{BB962C8B-B14F-4D97-AF65-F5344CB8AC3E}">
        <p14:creationId xmlns:p14="http://schemas.microsoft.com/office/powerpoint/2010/main" val="1921520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E450967B-81CD-485E-A5BA-6FE268FFBC2D}" type="datetimeFigureOut">
              <a:rPr lang="de-DE" smtClean="0"/>
              <a:t>19.10.2021</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01765D5B-A634-4565-90D3-502EB8EF7255}" type="slidenum">
              <a:rPr lang="de-DE" smtClean="0"/>
              <a:t>‹Nr.›</a:t>
            </a:fld>
            <a:endParaRPr lang="de-DE"/>
          </a:p>
        </p:txBody>
      </p:sp>
    </p:spTree>
    <p:extLst>
      <p:ext uri="{BB962C8B-B14F-4D97-AF65-F5344CB8AC3E}">
        <p14:creationId xmlns:p14="http://schemas.microsoft.com/office/powerpoint/2010/main" val="468178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450967B-81CD-485E-A5BA-6FE268FFBC2D}" type="datetimeFigureOut">
              <a:rPr lang="de-DE" smtClean="0"/>
              <a:t>19.10.2021</a:t>
            </a:fld>
            <a:endParaRPr lang="de-D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de-DE"/>
          </a:p>
        </p:txBody>
      </p:sp>
      <p:sp>
        <p:nvSpPr>
          <p:cNvPr id="9" name="Slide Number Placeholder 8"/>
          <p:cNvSpPr>
            <a:spLocks noGrp="1"/>
          </p:cNvSpPr>
          <p:nvPr>
            <p:ph type="sldNum" sz="quarter" idx="12"/>
          </p:nvPr>
        </p:nvSpPr>
        <p:spPr/>
        <p:txBody>
          <a:bodyPr/>
          <a:lstStyle/>
          <a:p>
            <a:fld id="{01765D5B-A634-4565-90D3-502EB8EF7255}" type="slidenum">
              <a:rPr lang="de-DE" smtClean="0"/>
              <a:t>‹Nr.›</a:t>
            </a:fld>
            <a:endParaRPr lang="de-DE"/>
          </a:p>
        </p:txBody>
      </p:sp>
    </p:spTree>
    <p:extLst>
      <p:ext uri="{BB962C8B-B14F-4D97-AF65-F5344CB8AC3E}">
        <p14:creationId xmlns:p14="http://schemas.microsoft.com/office/powerpoint/2010/main" val="2234846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de-DE" smtClean="0"/>
              <a:t>Titelmasterformat durch Klicken bearbeiten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450967B-81CD-485E-A5BA-6FE268FFBC2D}" type="datetimeFigureOut">
              <a:rPr lang="de-DE" smtClean="0"/>
              <a:t>19.10.2021</a:t>
            </a:fld>
            <a:endParaRPr lang="de-D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de-D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1765D5B-A634-4565-90D3-502EB8EF7255}" type="slidenum">
              <a:rPr lang="de-DE" smtClean="0"/>
              <a:t>‹Nr.›</a:t>
            </a:fld>
            <a:endParaRPr lang="de-DE"/>
          </a:p>
        </p:txBody>
      </p:sp>
    </p:spTree>
    <p:extLst>
      <p:ext uri="{BB962C8B-B14F-4D97-AF65-F5344CB8AC3E}">
        <p14:creationId xmlns:p14="http://schemas.microsoft.com/office/powerpoint/2010/main" val="4019114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E450967B-81CD-485E-A5BA-6FE268FFBC2D}" type="datetimeFigureOut">
              <a:rPr lang="de-DE" smtClean="0"/>
              <a:t>19.10.2021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765D5B-A634-4565-90D3-502EB8EF7255}" type="slidenum">
              <a:rPr lang="de-DE" smtClean="0"/>
              <a:t>‹Nr.›</a:t>
            </a:fld>
            <a:endParaRPr lang="de-DE"/>
          </a:p>
        </p:txBody>
      </p:sp>
    </p:spTree>
    <p:extLst>
      <p:ext uri="{BB962C8B-B14F-4D97-AF65-F5344CB8AC3E}">
        <p14:creationId xmlns:p14="http://schemas.microsoft.com/office/powerpoint/2010/main" val="3427019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450967B-81CD-485E-A5BA-6FE268FFBC2D}" type="datetimeFigureOut">
              <a:rPr lang="de-DE" smtClean="0"/>
              <a:t>19.10.2021</a:t>
            </a:fld>
            <a:endParaRPr lang="de-D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de-D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1765D5B-A634-4565-90D3-502EB8EF7255}" type="slidenum">
              <a:rPr lang="de-DE" smtClean="0"/>
              <a:t>‹Nr.›</a:t>
            </a:fld>
            <a:endParaRPr lang="de-D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4189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3999" y="1122363"/>
            <a:ext cx="9735127" cy="1768619"/>
          </a:xfrm>
        </p:spPr>
        <p:txBody>
          <a:bodyPr>
            <a:noAutofit/>
          </a:bodyPr>
          <a:lstStyle/>
          <a:p>
            <a:pPr algn="ctr"/>
            <a:r>
              <a:rPr lang="de-DE" sz="8800" b="1" i="1" dirty="0" smtClean="0">
                <a:effectLst>
                  <a:outerShdw blurRad="38100" dist="38100" dir="2700000" algn="tl">
                    <a:srgbClr val="000000">
                      <a:alpha val="43137"/>
                    </a:srgbClr>
                  </a:outerShdw>
                </a:effectLst>
              </a:rPr>
              <a:t>Gehaltsabrechnung</a:t>
            </a:r>
            <a:endParaRPr lang="de-DE" sz="8800" b="1" i="1" dirty="0">
              <a:effectLst>
                <a:outerShdw blurRad="38100" dist="38100" dir="2700000" algn="tl">
                  <a:srgbClr val="000000">
                    <a:alpha val="43137"/>
                  </a:srgbClr>
                </a:outerShdw>
              </a:effectLst>
            </a:endParaRPr>
          </a:p>
        </p:txBody>
      </p:sp>
      <p:sp>
        <p:nvSpPr>
          <p:cNvPr id="3" name="Untertitel 2"/>
          <p:cNvSpPr>
            <a:spLocks noGrp="1"/>
          </p:cNvSpPr>
          <p:nvPr>
            <p:ph type="subTitle" idx="1"/>
          </p:nvPr>
        </p:nvSpPr>
        <p:spPr>
          <a:xfrm>
            <a:off x="1524000" y="3602038"/>
            <a:ext cx="9144000" cy="2198398"/>
          </a:xfrm>
        </p:spPr>
        <p:txBody>
          <a:bodyPr>
            <a:normAutofit/>
          </a:bodyPr>
          <a:lstStyle/>
          <a:p>
            <a:pPr algn="ctr"/>
            <a:r>
              <a:rPr lang="de-DE" dirty="0" smtClean="0"/>
              <a:t>WAS STEHT DA EIGENTLICH?</a:t>
            </a:r>
          </a:p>
          <a:p>
            <a:endParaRPr lang="de-DE" dirty="0" smtClean="0"/>
          </a:p>
        </p:txBody>
      </p:sp>
    </p:spTree>
    <p:extLst>
      <p:ext uri="{BB962C8B-B14F-4D97-AF65-F5344CB8AC3E}">
        <p14:creationId xmlns:p14="http://schemas.microsoft.com/office/powerpoint/2010/main" val="362613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286604"/>
            <a:ext cx="10058400" cy="724512"/>
          </a:xfrm>
        </p:spPr>
        <p:txBody>
          <a:bodyPr>
            <a:normAutofit/>
          </a:bodyPr>
          <a:lstStyle/>
          <a:p>
            <a:pPr algn="ctr"/>
            <a:r>
              <a:rPr lang="de-DE" sz="3600" dirty="0" smtClean="0">
                <a:solidFill>
                  <a:schemeClr val="tx1">
                    <a:lumMod val="85000"/>
                    <a:lumOff val="15000"/>
                  </a:schemeClr>
                </a:solidFill>
              </a:rPr>
              <a:t>Kontrolle der Gehaltsabrechnung</a:t>
            </a:r>
            <a:endParaRPr lang="de-DE" sz="3600" dirty="0">
              <a:solidFill>
                <a:schemeClr val="tx1">
                  <a:lumMod val="85000"/>
                  <a:lumOff val="15000"/>
                </a:schemeClr>
              </a:solidFill>
            </a:endParaRPr>
          </a:p>
        </p:txBody>
      </p:sp>
      <p:sp>
        <p:nvSpPr>
          <p:cNvPr id="3" name="Inhaltsplatzhalter 2"/>
          <p:cNvSpPr>
            <a:spLocks noGrp="1"/>
          </p:cNvSpPr>
          <p:nvPr>
            <p:ph idx="1"/>
          </p:nvPr>
        </p:nvSpPr>
        <p:spPr>
          <a:xfrm>
            <a:off x="1097280" y="2004646"/>
            <a:ext cx="10058400" cy="4237892"/>
          </a:xfrm>
        </p:spPr>
        <p:txBody>
          <a:bodyPr>
            <a:noAutofit/>
          </a:bodyPr>
          <a:lstStyle/>
          <a:p>
            <a:r>
              <a:rPr lang="de-DE" u="sng" dirty="0" smtClean="0"/>
              <a:t>Mehrstunden (JLL </a:t>
            </a:r>
            <a:r>
              <a:rPr lang="de-DE" u="sng" dirty="0" err="1" smtClean="0"/>
              <a:t>MehrarbVergüt</a:t>
            </a:r>
            <a:r>
              <a:rPr lang="de-DE" u="sng" dirty="0" smtClean="0"/>
              <a:t>, (Ihre „Überstunden“))</a:t>
            </a:r>
          </a:p>
          <a:p>
            <a:r>
              <a:rPr lang="de-DE" dirty="0" smtClean="0"/>
              <a:t>Stimmen </a:t>
            </a:r>
            <a:r>
              <a:rPr lang="de-DE" dirty="0"/>
              <a:t>die </a:t>
            </a:r>
            <a:r>
              <a:rPr lang="de-DE" dirty="0" smtClean="0"/>
              <a:t>Stunden nicht mit den zur Auszahlung verabredeten Stunden überein setzen Sie sich bitte mit Ihrer Leitung oder dem Kirchenvorstand in Verbindung und fragen nach ob es eine Änderung gab und wenn ja warum. Wenn dann immer noch keine Klärung vorliegt melden Sie sich bitte bei uns.</a:t>
            </a:r>
          </a:p>
          <a:p>
            <a:r>
              <a:rPr lang="de-DE" dirty="0" smtClean="0"/>
              <a:t> </a:t>
            </a:r>
          </a:p>
          <a:p>
            <a:r>
              <a:rPr lang="de-DE" b="1" dirty="0" smtClean="0"/>
              <a:t>Achtung</a:t>
            </a:r>
          </a:p>
          <a:p>
            <a:r>
              <a:rPr lang="de-DE" dirty="0" smtClean="0"/>
              <a:t>Auf der Gehaltsabrechnung stehen bei Bedarf immer mal wieder besondere Hinweise (z. B. Auszahlung unter Vorbehalt z. B. auf die Tariferhöhung). Sollten Sie diese nicht verstehen melden Sie sich bitte bei uns.</a:t>
            </a:r>
            <a:endParaRPr lang="de-DE" dirty="0"/>
          </a:p>
          <a:p>
            <a:endParaRPr lang="de-DE" i="1" dirty="0"/>
          </a:p>
        </p:txBody>
      </p:sp>
    </p:spTree>
    <p:extLst>
      <p:ext uri="{BB962C8B-B14F-4D97-AF65-F5344CB8AC3E}">
        <p14:creationId xmlns:p14="http://schemas.microsoft.com/office/powerpoint/2010/main" val="389559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lgn="ctr"/>
            <a:r>
              <a:rPr lang="de-DE" sz="6600" dirty="0" smtClean="0"/>
              <a:t>Vielen Dank</a:t>
            </a:r>
          </a:p>
          <a:p>
            <a:pPr algn="ctr"/>
            <a:r>
              <a:rPr lang="de-DE" sz="6600" dirty="0" smtClean="0"/>
              <a:t>für Ihre Aufmerksamkeit!</a:t>
            </a:r>
          </a:p>
          <a:p>
            <a:pPr marL="0" indent="0" algn="ctr">
              <a:buNone/>
            </a:pPr>
            <a:r>
              <a:rPr lang="de-DE" sz="9600" dirty="0" smtClean="0">
                <a:sym typeface="Wingdings" panose="05000000000000000000" pitchFamily="2" charset="2"/>
              </a:rPr>
              <a:t></a:t>
            </a:r>
            <a:endParaRPr lang="de-DE" sz="9600" dirty="0" smtClean="0"/>
          </a:p>
          <a:p>
            <a:endParaRPr lang="de-DE" dirty="0"/>
          </a:p>
        </p:txBody>
      </p:sp>
    </p:spTree>
    <p:extLst>
      <p:ext uri="{BB962C8B-B14F-4D97-AF65-F5344CB8AC3E}">
        <p14:creationId xmlns:p14="http://schemas.microsoft.com/office/powerpoint/2010/main" val="2237987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286603"/>
            <a:ext cx="10058400" cy="794851"/>
          </a:xfrm>
        </p:spPr>
        <p:txBody>
          <a:bodyPr>
            <a:normAutofit/>
          </a:bodyPr>
          <a:lstStyle/>
          <a:p>
            <a:pPr algn="ctr"/>
            <a:r>
              <a:rPr lang="de-DE" sz="3600" dirty="0" smtClean="0">
                <a:solidFill>
                  <a:schemeClr val="tx1">
                    <a:lumMod val="85000"/>
                    <a:lumOff val="15000"/>
                  </a:schemeClr>
                </a:solidFill>
              </a:rPr>
              <a:t>Wo kann ich fragen, wenn nicht alles stimmt?</a:t>
            </a:r>
            <a:endParaRPr lang="de-DE" sz="3600" dirty="0">
              <a:solidFill>
                <a:schemeClr val="tx1">
                  <a:lumMod val="85000"/>
                  <a:lumOff val="15000"/>
                </a:schemeClr>
              </a:solidFill>
            </a:endParaRP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909592161"/>
              </p:ext>
            </p:extLst>
          </p:nvPr>
        </p:nvGraphicFramePr>
        <p:xfrm>
          <a:off x="1219196" y="1081450"/>
          <a:ext cx="9966040" cy="4693567"/>
        </p:xfrm>
        <a:graphic>
          <a:graphicData uri="http://schemas.openxmlformats.org/drawingml/2006/table">
            <a:tbl>
              <a:tblPr>
                <a:tableStyleId>{B301B821-A1FF-4177-AEE7-76D212191A09}</a:tableStyleId>
              </a:tblPr>
              <a:tblGrid>
                <a:gridCol w="2491510">
                  <a:extLst>
                    <a:ext uri="{9D8B030D-6E8A-4147-A177-3AD203B41FA5}">
                      <a16:colId xmlns:a16="http://schemas.microsoft.com/office/drawing/2014/main" val="1581290744"/>
                    </a:ext>
                  </a:extLst>
                </a:gridCol>
                <a:gridCol w="2672509">
                  <a:extLst>
                    <a:ext uri="{9D8B030D-6E8A-4147-A177-3AD203B41FA5}">
                      <a16:colId xmlns:a16="http://schemas.microsoft.com/office/drawing/2014/main" val="1874869840"/>
                    </a:ext>
                  </a:extLst>
                </a:gridCol>
                <a:gridCol w="2310511">
                  <a:extLst>
                    <a:ext uri="{9D8B030D-6E8A-4147-A177-3AD203B41FA5}">
                      <a16:colId xmlns:a16="http://schemas.microsoft.com/office/drawing/2014/main" val="1222160584"/>
                    </a:ext>
                  </a:extLst>
                </a:gridCol>
                <a:gridCol w="2491510">
                  <a:extLst>
                    <a:ext uri="{9D8B030D-6E8A-4147-A177-3AD203B41FA5}">
                      <a16:colId xmlns:a16="http://schemas.microsoft.com/office/drawing/2014/main" val="1311264511"/>
                    </a:ext>
                  </a:extLst>
                </a:gridCol>
              </a:tblGrid>
              <a:tr h="495027">
                <a:tc gridSpan="2">
                  <a:txBody>
                    <a:bodyPr/>
                    <a:lstStyle/>
                    <a:p>
                      <a:r>
                        <a:rPr lang="de-DE" sz="1100" b="1" dirty="0" smtClean="0">
                          <a:effectLst/>
                        </a:rPr>
                        <a:t>Personalabteilung</a:t>
                      </a:r>
                      <a:r>
                        <a:rPr lang="de-DE" sz="1100" dirty="0" smtClean="0">
                          <a:effectLst/>
                        </a:rPr>
                        <a:t> – Kirchenamt Northeim – Bahnhofstraße 29 – 30</a:t>
                      </a:r>
                    </a:p>
                    <a:p>
                      <a:r>
                        <a:rPr lang="de-DE" sz="1100" baseline="0" dirty="0" smtClean="0">
                          <a:effectLst/>
                        </a:rPr>
                        <a:t>Telefon: 05551 -9789 – 0 / -Durchwahl</a:t>
                      </a:r>
                      <a:endParaRPr lang="de-DE" sz="1100" dirty="0">
                        <a:effectLst/>
                      </a:endParaRPr>
                    </a:p>
                  </a:txBody>
                  <a:tcPr marL="89167" marR="89167" marT="44583" marB="44583" anchor="ctr"/>
                </a:tc>
                <a:tc hMerge="1">
                  <a:txBody>
                    <a:bodyPr/>
                    <a:lstStyle/>
                    <a:p>
                      <a:endParaRPr lang="de-DE"/>
                    </a:p>
                  </a:txBody>
                  <a:tcPr/>
                </a:tc>
                <a:tc>
                  <a:txBody>
                    <a:bodyPr/>
                    <a:lstStyle/>
                    <a:p>
                      <a:r>
                        <a:rPr lang="de-DE" sz="1100" dirty="0">
                          <a:effectLst/>
                        </a:rPr>
                        <a:t> </a:t>
                      </a:r>
                    </a:p>
                  </a:txBody>
                  <a:tcPr marL="89167" marR="89167" marT="44583" marB="44583" anchor="ctr"/>
                </a:tc>
                <a:tc>
                  <a:txBody>
                    <a:bodyPr/>
                    <a:lstStyle/>
                    <a:p>
                      <a:r>
                        <a:rPr lang="de-DE" sz="1100" dirty="0">
                          <a:effectLst/>
                        </a:rPr>
                        <a:t> </a:t>
                      </a:r>
                    </a:p>
                  </a:txBody>
                  <a:tcPr marL="89167" marR="89167" marT="44583" marB="44583" anchor="ctr"/>
                </a:tc>
                <a:extLst>
                  <a:ext uri="{0D108BD9-81ED-4DB2-BD59-A6C34878D82A}">
                    <a16:rowId xmlns:a16="http://schemas.microsoft.com/office/drawing/2014/main" val="1796693645"/>
                  </a:ext>
                </a:extLst>
              </a:tr>
              <a:tr h="419854">
                <a:tc>
                  <a:txBody>
                    <a:bodyPr/>
                    <a:lstStyle/>
                    <a:p>
                      <a:r>
                        <a:rPr lang="de-DE" sz="1600" b="1" dirty="0" smtClean="0">
                          <a:solidFill>
                            <a:schemeClr val="tx1">
                              <a:lumMod val="85000"/>
                              <a:lumOff val="15000"/>
                            </a:schemeClr>
                          </a:solidFill>
                          <a:effectLst/>
                        </a:rPr>
                        <a:t>-101 / -400</a:t>
                      </a:r>
                      <a:endParaRPr lang="de-DE" sz="1600" b="1" dirty="0">
                        <a:solidFill>
                          <a:schemeClr val="tx1">
                            <a:lumMod val="85000"/>
                            <a:lumOff val="15000"/>
                          </a:schemeClr>
                        </a:solidFill>
                        <a:effectLst/>
                      </a:endParaRPr>
                    </a:p>
                  </a:txBody>
                  <a:tcPr marL="89167" marR="89167" marT="44583" marB="44583" anchor="ctr"/>
                </a:tc>
                <a:tc>
                  <a:txBody>
                    <a:bodyPr/>
                    <a:lstStyle/>
                    <a:p>
                      <a:r>
                        <a:rPr lang="de-DE" sz="1600" b="1" dirty="0">
                          <a:solidFill>
                            <a:schemeClr val="tx1">
                              <a:lumMod val="85000"/>
                              <a:lumOff val="15000"/>
                            </a:schemeClr>
                          </a:solidFill>
                          <a:effectLst/>
                        </a:rPr>
                        <a:t>Slawik, Peter</a:t>
                      </a:r>
                    </a:p>
                  </a:txBody>
                  <a:tcPr marL="89167" marR="89167" marT="44583" marB="44583" anchor="ctr"/>
                </a:tc>
                <a:tc>
                  <a:txBody>
                    <a:bodyPr/>
                    <a:lstStyle/>
                    <a:p>
                      <a:endParaRPr lang="de-DE" dirty="0"/>
                    </a:p>
                  </a:txBody>
                  <a:tcPr marL="89167" marR="89167" marT="44583" marB="44583" anchor="ctr"/>
                </a:tc>
                <a:tc>
                  <a:txBody>
                    <a:bodyPr/>
                    <a:lstStyle/>
                    <a:p>
                      <a:r>
                        <a:rPr lang="de-DE" sz="1600" b="1" dirty="0">
                          <a:solidFill>
                            <a:schemeClr val="tx1">
                              <a:lumMod val="85000"/>
                              <a:lumOff val="15000"/>
                            </a:schemeClr>
                          </a:solidFill>
                          <a:effectLst/>
                        </a:rPr>
                        <a:t>30 - EG</a:t>
                      </a:r>
                    </a:p>
                  </a:txBody>
                  <a:tcPr marL="89167" marR="89167" marT="44583" marB="44583" anchor="ctr"/>
                </a:tc>
                <a:extLst>
                  <a:ext uri="{0D108BD9-81ED-4DB2-BD59-A6C34878D82A}">
                    <a16:rowId xmlns:a16="http://schemas.microsoft.com/office/drawing/2014/main" val="3889475854"/>
                  </a:ext>
                </a:extLst>
              </a:tr>
              <a:tr h="419854">
                <a:tc>
                  <a:txBody>
                    <a:bodyPr/>
                    <a:lstStyle/>
                    <a:p>
                      <a:r>
                        <a:rPr lang="de-DE" sz="1600" b="1" dirty="0" smtClean="0">
                          <a:solidFill>
                            <a:schemeClr val="tx1">
                              <a:lumMod val="85000"/>
                              <a:lumOff val="15000"/>
                            </a:schemeClr>
                          </a:solidFill>
                          <a:effectLst/>
                        </a:rPr>
                        <a:t>-401</a:t>
                      </a:r>
                      <a:endParaRPr lang="de-DE" sz="1600" b="1" dirty="0">
                        <a:solidFill>
                          <a:schemeClr val="tx1">
                            <a:lumMod val="85000"/>
                            <a:lumOff val="15000"/>
                          </a:schemeClr>
                        </a:solidFill>
                        <a:effectLst/>
                      </a:endParaRPr>
                    </a:p>
                  </a:txBody>
                  <a:tcPr marL="89167" marR="89167" marT="44583" marB="44583" anchor="ctr"/>
                </a:tc>
                <a:tc>
                  <a:txBody>
                    <a:bodyPr/>
                    <a:lstStyle/>
                    <a:p>
                      <a:r>
                        <a:rPr lang="de-DE" sz="1600" b="1" dirty="0">
                          <a:solidFill>
                            <a:schemeClr val="tx1">
                              <a:lumMod val="85000"/>
                              <a:lumOff val="15000"/>
                            </a:schemeClr>
                          </a:solidFill>
                          <a:effectLst/>
                        </a:rPr>
                        <a:t>Kamps, Jessica</a:t>
                      </a:r>
                    </a:p>
                  </a:txBody>
                  <a:tcPr marL="89167" marR="89167" marT="44583" marB="44583" anchor="ctr"/>
                </a:tc>
                <a:tc>
                  <a:txBody>
                    <a:bodyPr/>
                    <a:lstStyle/>
                    <a:p>
                      <a:endParaRPr lang="de-DE"/>
                    </a:p>
                  </a:txBody>
                  <a:tcPr marL="89167" marR="89167" marT="44583" marB="44583" anchor="ctr"/>
                </a:tc>
                <a:tc>
                  <a:txBody>
                    <a:bodyPr/>
                    <a:lstStyle/>
                    <a:p>
                      <a:r>
                        <a:rPr lang="de-DE" sz="1600" b="1" dirty="0">
                          <a:solidFill>
                            <a:schemeClr val="tx1">
                              <a:lumMod val="85000"/>
                              <a:lumOff val="15000"/>
                            </a:schemeClr>
                          </a:solidFill>
                          <a:effectLst/>
                        </a:rPr>
                        <a:t>30 - EG</a:t>
                      </a:r>
                    </a:p>
                  </a:txBody>
                  <a:tcPr marL="89167" marR="89167" marT="44583" marB="44583" anchor="ctr"/>
                </a:tc>
                <a:extLst>
                  <a:ext uri="{0D108BD9-81ED-4DB2-BD59-A6C34878D82A}">
                    <a16:rowId xmlns:a16="http://schemas.microsoft.com/office/drawing/2014/main" val="1026226464"/>
                  </a:ext>
                </a:extLst>
              </a:tr>
              <a:tr h="419854">
                <a:tc>
                  <a:txBody>
                    <a:bodyPr/>
                    <a:lstStyle/>
                    <a:p>
                      <a:r>
                        <a:rPr lang="de-DE" sz="1600" b="1" dirty="0" smtClean="0">
                          <a:solidFill>
                            <a:schemeClr val="tx1">
                              <a:lumMod val="85000"/>
                              <a:lumOff val="15000"/>
                            </a:schemeClr>
                          </a:solidFill>
                          <a:effectLst/>
                        </a:rPr>
                        <a:t>-402</a:t>
                      </a:r>
                      <a:endParaRPr lang="de-DE" sz="1600" b="1" dirty="0">
                        <a:solidFill>
                          <a:schemeClr val="tx1">
                            <a:lumMod val="85000"/>
                            <a:lumOff val="15000"/>
                          </a:schemeClr>
                        </a:solidFill>
                        <a:effectLst/>
                      </a:endParaRPr>
                    </a:p>
                  </a:txBody>
                  <a:tcPr marL="89167" marR="89167" marT="44583" marB="44583" anchor="ctr"/>
                </a:tc>
                <a:tc>
                  <a:txBody>
                    <a:bodyPr/>
                    <a:lstStyle/>
                    <a:p>
                      <a:r>
                        <a:rPr lang="de-DE" sz="1600" b="1" dirty="0">
                          <a:solidFill>
                            <a:schemeClr val="tx1">
                              <a:lumMod val="85000"/>
                              <a:lumOff val="15000"/>
                            </a:schemeClr>
                          </a:solidFill>
                          <a:effectLst/>
                        </a:rPr>
                        <a:t>Hartmann, Maren</a:t>
                      </a:r>
                    </a:p>
                  </a:txBody>
                  <a:tcPr marL="89167" marR="89167" marT="44583" marB="44583" anchor="ctr"/>
                </a:tc>
                <a:tc>
                  <a:txBody>
                    <a:bodyPr/>
                    <a:lstStyle/>
                    <a:p>
                      <a:endParaRPr lang="de-DE"/>
                    </a:p>
                  </a:txBody>
                  <a:tcPr marL="89167" marR="89167" marT="44583" marB="44583" anchor="ctr"/>
                </a:tc>
                <a:tc>
                  <a:txBody>
                    <a:bodyPr/>
                    <a:lstStyle/>
                    <a:p>
                      <a:r>
                        <a:rPr lang="de-DE" sz="1600" b="1" dirty="0">
                          <a:solidFill>
                            <a:schemeClr val="tx1">
                              <a:lumMod val="85000"/>
                              <a:lumOff val="15000"/>
                            </a:schemeClr>
                          </a:solidFill>
                          <a:effectLst/>
                        </a:rPr>
                        <a:t>30 - EG</a:t>
                      </a:r>
                    </a:p>
                  </a:txBody>
                  <a:tcPr marL="89167" marR="89167" marT="44583" marB="44583" anchor="ctr"/>
                </a:tc>
                <a:extLst>
                  <a:ext uri="{0D108BD9-81ED-4DB2-BD59-A6C34878D82A}">
                    <a16:rowId xmlns:a16="http://schemas.microsoft.com/office/drawing/2014/main" val="2515484988"/>
                  </a:ext>
                </a:extLst>
              </a:tr>
              <a:tr h="419854">
                <a:tc>
                  <a:txBody>
                    <a:bodyPr/>
                    <a:lstStyle/>
                    <a:p>
                      <a:r>
                        <a:rPr lang="de-DE" sz="1600" b="1" dirty="0" smtClean="0">
                          <a:solidFill>
                            <a:schemeClr val="tx1">
                              <a:lumMod val="85000"/>
                              <a:lumOff val="15000"/>
                            </a:schemeClr>
                          </a:solidFill>
                          <a:effectLst/>
                        </a:rPr>
                        <a:t>-403</a:t>
                      </a:r>
                      <a:endParaRPr lang="de-DE" sz="1600" b="1" dirty="0">
                        <a:solidFill>
                          <a:schemeClr val="tx1">
                            <a:lumMod val="85000"/>
                            <a:lumOff val="15000"/>
                          </a:schemeClr>
                        </a:solidFill>
                        <a:effectLst/>
                      </a:endParaRPr>
                    </a:p>
                  </a:txBody>
                  <a:tcPr marL="89167" marR="89167" marT="44583" marB="44583" anchor="ctr"/>
                </a:tc>
                <a:tc>
                  <a:txBody>
                    <a:bodyPr/>
                    <a:lstStyle/>
                    <a:p>
                      <a:r>
                        <a:rPr lang="de-DE" sz="1600" b="1" dirty="0" err="1" smtClean="0">
                          <a:solidFill>
                            <a:schemeClr val="tx1">
                              <a:lumMod val="85000"/>
                              <a:lumOff val="15000"/>
                            </a:schemeClr>
                          </a:solidFill>
                          <a:effectLst/>
                        </a:rPr>
                        <a:t>Dormeyer</a:t>
                      </a:r>
                      <a:r>
                        <a:rPr lang="de-DE" sz="1600" b="1" dirty="0" smtClean="0">
                          <a:solidFill>
                            <a:schemeClr val="tx1">
                              <a:lumMod val="85000"/>
                              <a:lumOff val="15000"/>
                            </a:schemeClr>
                          </a:solidFill>
                          <a:effectLst/>
                        </a:rPr>
                        <a:t>,</a:t>
                      </a:r>
                      <a:r>
                        <a:rPr lang="de-DE" sz="1600" b="1" baseline="0" dirty="0" smtClean="0">
                          <a:solidFill>
                            <a:schemeClr val="tx1">
                              <a:lumMod val="85000"/>
                              <a:lumOff val="15000"/>
                            </a:schemeClr>
                          </a:solidFill>
                          <a:effectLst/>
                        </a:rPr>
                        <a:t> Ina</a:t>
                      </a:r>
                      <a:endParaRPr lang="de-DE" sz="1600" b="1" dirty="0">
                        <a:solidFill>
                          <a:schemeClr val="tx1">
                            <a:lumMod val="85000"/>
                            <a:lumOff val="15000"/>
                          </a:schemeClr>
                        </a:solidFill>
                        <a:effectLst/>
                      </a:endParaRPr>
                    </a:p>
                  </a:txBody>
                  <a:tcPr marL="89167" marR="89167" marT="44583" marB="44583" anchor="ctr"/>
                </a:tc>
                <a:tc>
                  <a:txBody>
                    <a:bodyPr/>
                    <a:lstStyle/>
                    <a:p>
                      <a:endParaRPr lang="de-DE" dirty="0"/>
                    </a:p>
                  </a:txBody>
                  <a:tcPr marL="89167" marR="89167" marT="44583" marB="44583" anchor="ctr"/>
                </a:tc>
                <a:tc>
                  <a:txBody>
                    <a:bodyPr/>
                    <a:lstStyle/>
                    <a:p>
                      <a:r>
                        <a:rPr lang="de-DE" sz="1600" b="1" dirty="0">
                          <a:solidFill>
                            <a:schemeClr val="tx1">
                              <a:lumMod val="85000"/>
                              <a:lumOff val="15000"/>
                            </a:schemeClr>
                          </a:solidFill>
                          <a:effectLst/>
                        </a:rPr>
                        <a:t>30 - EG</a:t>
                      </a:r>
                    </a:p>
                  </a:txBody>
                  <a:tcPr marL="89167" marR="89167" marT="44583" marB="44583" anchor="ctr"/>
                </a:tc>
                <a:extLst>
                  <a:ext uri="{0D108BD9-81ED-4DB2-BD59-A6C34878D82A}">
                    <a16:rowId xmlns:a16="http://schemas.microsoft.com/office/drawing/2014/main" val="347955146"/>
                  </a:ext>
                </a:extLst>
              </a:tr>
              <a:tr h="419854">
                <a:tc>
                  <a:txBody>
                    <a:bodyPr/>
                    <a:lstStyle/>
                    <a:p>
                      <a:r>
                        <a:rPr lang="de-DE" sz="1600" b="1" dirty="0" smtClean="0">
                          <a:solidFill>
                            <a:schemeClr val="tx1">
                              <a:lumMod val="85000"/>
                              <a:lumOff val="15000"/>
                            </a:schemeClr>
                          </a:solidFill>
                          <a:effectLst/>
                        </a:rPr>
                        <a:t>-404</a:t>
                      </a:r>
                      <a:endParaRPr lang="de-DE" sz="1600" b="1" dirty="0">
                        <a:solidFill>
                          <a:schemeClr val="tx1">
                            <a:lumMod val="85000"/>
                            <a:lumOff val="15000"/>
                          </a:schemeClr>
                        </a:solidFill>
                        <a:effectLst/>
                      </a:endParaRPr>
                    </a:p>
                  </a:txBody>
                  <a:tcPr marL="89167" marR="89167" marT="44583" marB="44583" anchor="ctr"/>
                </a:tc>
                <a:tc>
                  <a:txBody>
                    <a:bodyPr/>
                    <a:lstStyle/>
                    <a:p>
                      <a:r>
                        <a:rPr lang="de-DE" sz="1600" b="1" dirty="0">
                          <a:solidFill>
                            <a:schemeClr val="tx1">
                              <a:lumMod val="85000"/>
                              <a:lumOff val="15000"/>
                            </a:schemeClr>
                          </a:solidFill>
                          <a:effectLst/>
                        </a:rPr>
                        <a:t>Müller, Marianne</a:t>
                      </a:r>
                    </a:p>
                  </a:txBody>
                  <a:tcPr marL="89167" marR="89167" marT="44583" marB="44583" anchor="ctr"/>
                </a:tc>
                <a:tc>
                  <a:txBody>
                    <a:bodyPr/>
                    <a:lstStyle/>
                    <a:p>
                      <a:endParaRPr lang="de-DE"/>
                    </a:p>
                  </a:txBody>
                  <a:tcPr marL="89167" marR="89167" marT="44583" marB="44583" anchor="ctr"/>
                </a:tc>
                <a:tc>
                  <a:txBody>
                    <a:bodyPr/>
                    <a:lstStyle/>
                    <a:p>
                      <a:r>
                        <a:rPr lang="de-DE" sz="1600" b="1" dirty="0">
                          <a:solidFill>
                            <a:schemeClr val="tx1">
                              <a:lumMod val="85000"/>
                              <a:lumOff val="15000"/>
                            </a:schemeClr>
                          </a:solidFill>
                          <a:effectLst/>
                        </a:rPr>
                        <a:t>30 - EG</a:t>
                      </a:r>
                    </a:p>
                  </a:txBody>
                  <a:tcPr marL="89167" marR="89167" marT="44583" marB="44583" anchor="ctr"/>
                </a:tc>
                <a:extLst>
                  <a:ext uri="{0D108BD9-81ED-4DB2-BD59-A6C34878D82A}">
                    <a16:rowId xmlns:a16="http://schemas.microsoft.com/office/drawing/2014/main" val="2443557601"/>
                  </a:ext>
                </a:extLst>
              </a:tr>
              <a:tr h="419854">
                <a:tc>
                  <a:txBody>
                    <a:bodyPr/>
                    <a:lstStyle/>
                    <a:p>
                      <a:r>
                        <a:rPr lang="de-DE" sz="1600" b="1" dirty="0" smtClean="0">
                          <a:solidFill>
                            <a:schemeClr val="tx1">
                              <a:lumMod val="85000"/>
                              <a:lumOff val="15000"/>
                            </a:schemeClr>
                          </a:solidFill>
                          <a:effectLst/>
                        </a:rPr>
                        <a:t>-405</a:t>
                      </a:r>
                      <a:endParaRPr lang="de-DE" sz="1600" b="1" dirty="0">
                        <a:solidFill>
                          <a:schemeClr val="tx1">
                            <a:lumMod val="85000"/>
                            <a:lumOff val="15000"/>
                          </a:schemeClr>
                        </a:solidFill>
                        <a:effectLst/>
                      </a:endParaRPr>
                    </a:p>
                  </a:txBody>
                  <a:tcPr marL="89167" marR="89167" marT="44583" marB="44583" anchor="ctr"/>
                </a:tc>
                <a:tc>
                  <a:txBody>
                    <a:bodyPr/>
                    <a:lstStyle/>
                    <a:p>
                      <a:r>
                        <a:rPr lang="de-DE" sz="1600" b="1" dirty="0">
                          <a:solidFill>
                            <a:schemeClr val="tx1">
                              <a:lumMod val="85000"/>
                              <a:lumOff val="15000"/>
                            </a:schemeClr>
                          </a:solidFill>
                          <a:effectLst/>
                        </a:rPr>
                        <a:t>Tristram, Brigitte</a:t>
                      </a:r>
                    </a:p>
                  </a:txBody>
                  <a:tcPr marL="89167" marR="89167" marT="44583" marB="44583" anchor="ctr"/>
                </a:tc>
                <a:tc>
                  <a:txBody>
                    <a:bodyPr/>
                    <a:lstStyle/>
                    <a:p>
                      <a:endParaRPr lang="de-DE"/>
                    </a:p>
                  </a:txBody>
                  <a:tcPr marL="89167" marR="89167" marT="44583" marB="44583" anchor="ctr"/>
                </a:tc>
                <a:tc>
                  <a:txBody>
                    <a:bodyPr/>
                    <a:lstStyle/>
                    <a:p>
                      <a:r>
                        <a:rPr lang="de-DE" sz="1600" b="1" dirty="0">
                          <a:solidFill>
                            <a:schemeClr val="tx1">
                              <a:lumMod val="85000"/>
                              <a:lumOff val="15000"/>
                            </a:schemeClr>
                          </a:solidFill>
                          <a:effectLst/>
                        </a:rPr>
                        <a:t>30 - EG</a:t>
                      </a:r>
                    </a:p>
                  </a:txBody>
                  <a:tcPr marL="89167" marR="89167" marT="44583" marB="44583" anchor="ctr"/>
                </a:tc>
                <a:extLst>
                  <a:ext uri="{0D108BD9-81ED-4DB2-BD59-A6C34878D82A}">
                    <a16:rowId xmlns:a16="http://schemas.microsoft.com/office/drawing/2014/main" val="3135136087"/>
                  </a:ext>
                </a:extLst>
              </a:tr>
              <a:tr h="419854">
                <a:tc>
                  <a:txBody>
                    <a:bodyPr/>
                    <a:lstStyle/>
                    <a:p>
                      <a:r>
                        <a:rPr lang="de-DE" sz="1600" b="1" dirty="0" smtClean="0">
                          <a:solidFill>
                            <a:schemeClr val="tx1">
                              <a:lumMod val="85000"/>
                              <a:lumOff val="15000"/>
                            </a:schemeClr>
                          </a:solidFill>
                          <a:effectLst/>
                        </a:rPr>
                        <a:t>-406</a:t>
                      </a:r>
                      <a:endParaRPr lang="de-DE" sz="1600" b="1" dirty="0">
                        <a:solidFill>
                          <a:schemeClr val="tx1">
                            <a:lumMod val="85000"/>
                            <a:lumOff val="15000"/>
                          </a:schemeClr>
                        </a:solidFill>
                        <a:effectLst/>
                      </a:endParaRPr>
                    </a:p>
                  </a:txBody>
                  <a:tcPr marL="89167" marR="89167" marT="44583" marB="44583" anchor="ctr"/>
                </a:tc>
                <a:tc>
                  <a:txBody>
                    <a:bodyPr/>
                    <a:lstStyle/>
                    <a:p>
                      <a:r>
                        <a:rPr lang="de-DE" sz="1600" b="1" dirty="0">
                          <a:solidFill>
                            <a:schemeClr val="tx1">
                              <a:lumMod val="85000"/>
                              <a:lumOff val="15000"/>
                            </a:schemeClr>
                          </a:solidFill>
                          <a:effectLst/>
                        </a:rPr>
                        <a:t>Woiwode, Sinah</a:t>
                      </a:r>
                    </a:p>
                  </a:txBody>
                  <a:tcPr marL="89167" marR="89167" marT="44583" marB="44583" anchor="ctr"/>
                </a:tc>
                <a:tc>
                  <a:txBody>
                    <a:bodyPr/>
                    <a:lstStyle/>
                    <a:p>
                      <a:endParaRPr lang="de-DE"/>
                    </a:p>
                  </a:txBody>
                  <a:tcPr marL="89167" marR="89167" marT="44583" marB="44583" anchor="ctr"/>
                </a:tc>
                <a:tc>
                  <a:txBody>
                    <a:bodyPr/>
                    <a:lstStyle/>
                    <a:p>
                      <a:r>
                        <a:rPr lang="de-DE" sz="1600" b="1" dirty="0">
                          <a:solidFill>
                            <a:schemeClr val="tx1">
                              <a:lumMod val="85000"/>
                              <a:lumOff val="15000"/>
                            </a:schemeClr>
                          </a:solidFill>
                          <a:effectLst/>
                        </a:rPr>
                        <a:t>30 - EG</a:t>
                      </a:r>
                    </a:p>
                  </a:txBody>
                  <a:tcPr marL="89167" marR="89167" marT="44583" marB="44583" anchor="ctr"/>
                </a:tc>
                <a:extLst>
                  <a:ext uri="{0D108BD9-81ED-4DB2-BD59-A6C34878D82A}">
                    <a16:rowId xmlns:a16="http://schemas.microsoft.com/office/drawing/2014/main" val="3487661547"/>
                  </a:ext>
                </a:extLst>
              </a:tr>
              <a:tr h="419854">
                <a:tc>
                  <a:txBody>
                    <a:bodyPr/>
                    <a:lstStyle/>
                    <a:p>
                      <a:r>
                        <a:rPr lang="de-DE" sz="1600" b="1" dirty="0" smtClean="0">
                          <a:solidFill>
                            <a:schemeClr val="tx1">
                              <a:lumMod val="85000"/>
                              <a:lumOff val="15000"/>
                            </a:schemeClr>
                          </a:solidFill>
                          <a:effectLst/>
                        </a:rPr>
                        <a:t>-408</a:t>
                      </a:r>
                      <a:endParaRPr lang="de-DE" sz="1600" b="1" dirty="0">
                        <a:solidFill>
                          <a:schemeClr val="tx1">
                            <a:lumMod val="85000"/>
                            <a:lumOff val="15000"/>
                          </a:schemeClr>
                        </a:solidFill>
                        <a:effectLst/>
                      </a:endParaRPr>
                    </a:p>
                  </a:txBody>
                  <a:tcPr marL="89167" marR="89167" marT="44583" marB="44583" anchor="ctr"/>
                </a:tc>
                <a:tc>
                  <a:txBody>
                    <a:bodyPr/>
                    <a:lstStyle/>
                    <a:p>
                      <a:r>
                        <a:rPr lang="de-DE" sz="1600" b="1" dirty="0">
                          <a:solidFill>
                            <a:schemeClr val="tx1">
                              <a:lumMod val="85000"/>
                              <a:lumOff val="15000"/>
                            </a:schemeClr>
                          </a:solidFill>
                          <a:effectLst/>
                        </a:rPr>
                        <a:t>Porath, Maike</a:t>
                      </a:r>
                    </a:p>
                  </a:txBody>
                  <a:tcPr marL="89167" marR="89167" marT="44583" marB="44583" anchor="ctr"/>
                </a:tc>
                <a:tc>
                  <a:txBody>
                    <a:bodyPr/>
                    <a:lstStyle/>
                    <a:p>
                      <a:endParaRPr lang="de-DE"/>
                    </a:p>
                  </a:txBody>
                  <a:tcPr marL="89167" marR="89167" marT="44583" marB="44583" anchor="ctr"/>
                </a:tc>
                <a:tc>
                  <a:txBody>
                    <a:bodyPr/>
                    <a:lstStyle/>
                    <a:p>
                      <a:r>
                        <a:rPr lang="de-DE" sz="1600" b="1" dirty="0">
                          <a:solidFill>
                            <a:schemeClr val="tx1">
                              <a:lumMod val="85000"/>
                              <a:lumOff val="15000"/>
                            </a:schemeClr>
                          </a:solidFill>
                          <a:effectLst/>
                        </a:rPr>
                        <a:t>30 - EG</a:t>
                      </a:r>
                    </a:p>
                  </a:txBody>
                  <a:tcPr marL="89167" marR="89167" marT="44583" marB="44583" anchor="ctr"/>
                </a:tc>
                <a:extLst>
                  <a:ext uri="{0D108BD9-81ED-4DB2-BD59-A6C34878D82A}">
                    <a16:rowId xmlns:a16="http://schemas.microsoft.com/office/drawing/2014/main" val="4118085794"/>
                  </a:ext>
                </a:extLst>
              </a:tr>
              <a:tr h="419854">
                <a:tc>
                  <a:txBody>
                    <a:bodyPr/>
                    <a:lstStyle/>
                    <a:p>
                      <a:r>
                        <a:rPr lang="de-DE" sz="1600" b="1" dirty="0" smtClean="0">
                          <a:solidFill>
                            <a:schemeClr val="tx1">
                              <a:lumMod val="85000"/>
                              <a:lumOff val="15000"/>
                            </a:schemeClr>
                          </a:solidFill>
                          <a:effectLst/>
                        </a:rPr>
                        <a:t>-409</a:t>
                      </a:r>
                      <a:endParaRPr lang="de-DE" sz="1600" b="1" dirty="0">
                        <a:solidFill>
                          <a:schemeClr val="tx1">
                            <a:lumMod val="85000"/>
                            <a:lumOff val="15000"/>
                          </a:schemeClr>
                        </a:solidFill>
                        <a:effectLst/>
                      </a:endParaRPr>
                    </a:p>
                  </a:txBody>
                  <a:tcPr marL="89167" marR="89167" marT="44583" marB="44583" anchor="ctr"/>
                </a:tc>
                <a:tc>
                  <a:txBody>
                    <a:bodyPr/>
                    <a:lstStyle/>
                    <a:p>
                      <a:r>
                        <a:rPr lang="de-DE" sz="1600" b="1" dirty="0">
                          <a:solidFill>
                            <a:schemeClr val="tx1">
                              <a:lumMod val="85000"/>
                              <a:lumOff val="15000"/>
                            </a:schemeClr>
                          </a:solidFill>
                          <a:effectLst/>
                        </a:rPr>
                        <a:t>Hahn, Susanne</a:t>
                      </a:r>
                    </a:p>
                  </a:txBody>
                  <a:tcPr marL="89167" marR="89167" marT="44583" marB="44583" anchor="ctr"/>
                </a:tc>
                <a:tc>
                  <a:txBody>
                    <a:bodyPr/>
                    <a:lstStyle/>
                    <a:p>
                      <a:endParaRPr lang="de-DE"/>
                    </a:p>
                  </a:txBody>
                  <a:tcPr marL="89167" marR="89167" marT="44583" marB="44583" anchor="ctr"/>
                </a:tc>
                <a:tc>
                  <a:txBody>
                    <a:bodyPr/>
                    <a:lstStyle/>
                    <a:p>
                      <a:r>
                        <a:rPr lang="de-DE" sz="1600" b="1" dirty="0">
                          <a:solidFill>
                            <a:schemeClr val="tx1">
                              <a:lumMod val="85000"/>
                              <a:lumOff val="15000"/>
                            </a:schemeClr>
                          </a:solidFill>
                          <a:effectLst/>
                        </a:rPr>
                        <a:t>30 - EG</a:t>
                      </a:r>
                    </a:p>
                  </a:txBody>
                  <a:tcPr marL="89167" marR="89167" marT="44583" marB="44583" anchor="ctr"/>
                </a:tc>
                <a:extLst>
                  <a:ext uri="{0D108BD9-81ED-4DB2-BD59-A6C34878D82A}">
                    <a16:rowId xmlns:a16="http://schemas.microsoft.com/office/drawing/2014/main" val="1320509761"/>
                  </a:ext>
                </a:extLst>
              </a:tr>
              <a:tr h="419854">
                <a:tc>
                  <a:txBody>
                    <a:bodyPr/>
                    <a:lstStyle/>
                    <a:p>
                      <a:r>
                        <a:rPr lang="de-DE" sz="1600" b="1" dirty="0" smtClean="0">
                          <a:solidFill>
                            <a:schemeClr val="tx1">
                              <a:lumMod val="85000"/>
                              <a:lumOff val="15000"/>
                            </a:schemeClr>
                          </a:solidFill>
                          <a:effectLst/>
                          <a:latin typeface="+mn-lt"/>
                        </a:rPr>
                        <a:t>-410</a:t>
                      </a:r>
                      <a:endParaRPr lang="de-DE" sz="1600" b="1" dirty="0">
                        <a:solidFill>
                          <a:schemeClr val="tx1">
                            <a:lumMod val="85000"/>
                            <a:lumOff val="15000"/>
                          </a:schemeClr>
                        </a:solidFill>
                        <a:effectLst/>
                        <a:latin typeface="+mn-lt"/>
                      </a:endParaRPr>
                    </a:p>
                  </a:txBody>
                  <a:tcPr marL="89167" marR="89167" marT="44583" marB="44583" anchor="ctr"/>
                </a:tc>
                <a:tc>
                  <a:txBody>
                    <a:bodyPr/>
                    <a:lstStyle/>
                    <a:p>
                      <a:r>
                        <a:rPr lang="de-DE" sz="1600" b="1" dirty="0" err="1" smtClean="0">
                          <a:latin typeface="+mn-lt"/>
                        </a:rPr>
                        <a:t>Bonhagen</a:t>
                      </a:r>
                      <a:r>
                        <a:rPr lang="de-DE" sz="1600" b="1" dirty="0" smtClean="0">
                          <a:latin typeface="+mn-lt"/>
                        </a:rPr>
                        <a:t>, Inga</a:t>
                      </a:r>
                    </a:p>
                  </a:txBody>
                  <a:tcPr marL="89167" marR="89167" marT="44583" marB="44583" anchor="ctr"/>
                </a:tc>
                <a:tc>
                  <a:txBody>
                    <a:bodyPr/>
                    <a:lstStyle/>
                    <a:p>
                      <a:endParaRPr lang="de-DE" dirty="0"/>
                    </a:p>
                  </a:txBody>
                  <a:tcPr marL="89167" marR="89167" marT="44583" marB="44583" anchor="ctr"/>
                </a:tc>
                <a:tc>
                  <a:txBody>
                    <a:bodyPr/>
                    <a:lstStyle/>
                    <a:p>
                      <a:r>
                        <a:rPr lang="de-DE" sz="1600" b="1" dirty="0">
                          <a:solidFill>
                            <a:schemeClr val="tx1">
                              <a:lumMod val="85000"/>
                              <a:lumOff val="15000"/>
                            </a:schemeClr>
                          </a:solidFill>
                          <a:effectLst/>
                        </a:rPr>
                        <a:t>30 - EG</a:t>
                      </a:r>
                    </a:p>
                  </a:txBody>
                  <a:tcPr marL="89167" marR="89167" marT="44583" marB="44583" anchor="ctr"/>
                </a:tc>
                <a:extLst>
                  <a:ext uri="{0D108BD9-81ED-4DB2-BD59-A6C34878D82A}">
                    <a16:rowId xmlns:a16="http://schemas.microsoft.com/office/drawing/2014/main" val="2514275798"/>
                  </a:ext>
                </a:extLst>
              </a:tr>
            </a:tbl>
          </a:graphicData>
        </a:graphic>
      </p:graphicFrame>
    </p:spTree>
    <p:extLst>
      <p:ext uri="{BB962C8B-B14F-4D97-AF65-F5344CB8AC3E}">
        <p14:creationId xmlns:p14="http://schemas.microsoft.com/office/powerpoint/2010/main" val="287931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1208698"/>
          </a:xfrm>
        </p:spPr>
        <p:txBody>
          <a:bodyPr>
            <a:normAutofit/>
          </a:bodyPr>
          <a:lstStyle/>
          <a:p>
            <a:pPr algn="ctr"/>
            <a:r>
              <a:rPr lang="de-DE" sz="3600" dirty="0" smtClean="0">
                <a:solidFill>
                  <a:schemeClr val="tx1">
                    <a:lumMod val="85000"/>
                    <a:lumOff val="15000"/>
                  </a:schemeClr>
                </a:solidFill>
              </a:rPr>
              <a:t>Warum bekomme man </a:t>
            </a:r>
            <a:r>
              <a:rPr lang="de-DE" sz="3600" b="1" dirty="0" smtClean="0">
                <a:solidFill>
                  <a:schemeClr val="tx1">
                    <a:lumMod val="85000"/>
                    <a:lumOff val="15000"/>
                  </a:schemeClr>
                </a:solidFill>
              </a:rPr>
              <a:t>nicht</a:t>
            </a:r>
            <a:r>
              <a:rPr lang="de-DE" sz="3600" dirty="0" smtClean="0">
                <a:solidFill>
                  <a:schemeClr val="tx1">
                    <a:lumMod val="85000"/>
                    <a:lumOff val="15000"/>
                  </a:schemeClr>
                </a:solidFill>
              </a:rPr>
              <a:t> immer eine Gehaltsabrechnung, wenn man jeden Monat arbeitet?</a:t>
            </a:r>
            <a:endParaRPr lang="de-DE" sz="3600" dirty="0">
              <a:solidFill>
                <a:schemeClr val="tx1">
                  <a:lumMod val="85000"/>
                  <a:lumOff val="15000"/>
                </a:schemeClr>
              </a:solidFill>
            </a:endParaRPr>
          </a:p>
        </p:txBody>
      </p:sp>
      <p:sp>
        <p:nvSpPr>
          <p:cNvPr id="3" name="Inhaltsplatzhalter 2"/>
          <p:cNvSpPr>
            <a:spLocks noGrp="1"/>
          </p:cNvSpPr>
          <p:nvPr>
            <p:ph idx="1"/>
          </p:nvPr>
        </p:nvSpPr>
        <p:spPr/>
        <p:txBody>
          <a:bodyPr/>
          <a:lstStyle/>
          <a:p>
            <a:r>
              <a:rPr lang="de-DE" dirty="0" smtClean="0">
                <a:solidFill>
                  <a:schemeClr val="tx1">
                    <a:lumMod val="85000"/>
                    <a:lumOff val="15000"/>
                  </a:schemeClr>
                </a:solidFill>
              </a:rPr>
              <a:t>Zum Start der Beschäftigung, im November, Dezember und Januar bekommt </a:t>
            </a:r>
            <a:r>
              <a:rPr lang="de-DE" dirty="0" smtClean="0">
                <a:solidFill>
                  <a:schemeClr val="tx1">
                    <a:lumMod val="85000"/>
                    <a:lumOff val="15000"/>
                  </a:schemeClr>
                </a:solidFill>
              </a:rPr>
              <a:t>jeder Mitarbeitende </a:t>
            </a:r>
            <a:r>
              <a:rPr lang="de-DE" dirty="0" smtClean="0">
                <a:solidFill>
                  <a:schemeClr val="tx1">
                    <a:lumMod val="85000"/>
                    <a:lumOff val="15000"/>
                  </a:schemeClr>
                </a:solidFill>
              </a:rPr>
              <a:t>eine Gehaltsabrechnung. Alle weiteren Gehaltsabrechnungen werden nur erstellt, wenn eine Veränderung im Personalfall vorliegt. </a:t>
            </a:r>
          </a:p>
          <a:p>
            <a:endParaRPr lang="de-DE" dirty="0">
              <a:solidFill>
                <a:schemeClr val="tx1">
                  <a:lumMod val="85000"/>
                  <a:lumOff val="15000"/>
                </a:schemeClr>
              </a:solidFill>
            </a:endParaRPr>
          </a:p>
          <a:p>
            <a:r>
              <a:rPr lang="de-DE" b="1" dirty="0" smtClean="0">
                <a:solidFill>
                  <a:schemeClr val="tx1">
                    <a:lumMod val="85000"/>
                    <a:lumOff val="15000"/>
                  </a:schemeClr>
                </a:solidFill>
              </a:rPr>
              <a:t>Möglichkeiten für eine Änderung:</a:t>
            </a:r>
          </a:p>
          <a:p>
            <a:r>
              <a:rPr lang="de-DE" u="sng" dirty="0" smtClean="0">
                <a:solidFill>
                  <a:schemeClr val="tx1">
                    <a:lumMod val="85000"/>
                    <a:lumOff val="15000"/>
                  </a:schemeClr>
                </a:solidFill>
              </a:rPr>
              <a:t>Für alle Mitarbeitenden:</a:t>
            </a:r>
            <a:r>
              <a:rPr lang="de-DE" dirty="0" smtClean="0">
                <a:solidFill>
                  <a:schemeClr val="tx1">
                    <a:lumMod val="85000"/>
                    <a:lumOff val="15000"/>
                  </a:schemeClr>
                </a:solidFill>
              </a:rPr>
              <a:t> z. B. Tariferhöhung, Jahressonderzahlung (November) u. a. </a:t>
            </a:r>
          </a:p>
          <a:p>
            <a:r>
              <a:rPr lang="de-DE" u="sng" dirty="0" smtClean="0">
                <a:solidFill>
                  <a:schemeClr val="tx1">
                    <a:lumMod val="85000"/>
                    <a:lumOff val="15000"/>
                  </a:schemeClr>
                </a:solidFill>
              </a:rPr>
              <a:t>Für einzelne Mitarbeitende:</a:t>
            </a:r>
            <a:r>
              <a:rPr lang="de-DE" dirty="0" smtClean="0">
                <a:solidFill>
                  <a:schemeClr val="tx1">
                    <a:lumMod val="85000"/>
                    <a:lumOff val="15000"/>
                  </a:schemeClr>
                </a:solidFill>
              </a:rPr>
              <a:t> Persönliche Veränderungen wie z. B. Änderung der Eingruppierung oder der Stundenanzahl aber z. B. auch bei Änderung des Familienstandes oder der Steuerklasse.</a:t>
            </a:r>
          </a:p>
          <a:p>
            <a:endParaRPr lang="de-DE" dirty="0" smtClean="0"/>
          </a:p>
        </p:txBody>
      </p:sp>
    </p:spTree>
    <p:extLst>
      <p:ext uri="{BB962C8B-B14F-4D97-AF65-F5344CB8AC3E}">
        <p14:creationId xmlns:p14="http://schemas.microsoft.com/office/powerpoint/2010/main" val="120300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286603"/>
            <a:ext cx="10058400" cy="865189"/>
          </a:xfrm>
        </p:spPr>
        <p:txBody>
          <a:bodyPr>
            <a:normAutofit/>
          </a:bodyPr>
          <a:lstStyle/>
          <a:p>
            <a:pPr algn="ctr"/>
            <a:r>
              <a:rPr lang="de-DE" sz="3600" dirty="0" smtClean="0"/>
              <a:t>So sieht Ihre Gehaltsabrechnung aus:</a:t>
            </a:r>
            <a:endParaRPr lang="de-DE" sz="3600" dirty="0"/>
          </a:p>
        </p:txBody>
      </p:sp>
      <p:pic>
        <p:nvPicPr>
          <p:cNvPr id="5" name="Inhaltsplatzhalter 4"/>
          <p:cNvPicPr>
            <a:picLocks noGrp="1" noChangeAspect="1"/>
          </p:cNvPicPr>
          <p:nvPr>
            <p:ph idx="1"/>
          </p:nvPr>
        </p:nvPicPr>
        <p:blipFill rotWithShape="1">
          <a:blip r:embed="rId2"/>
          <a:srcRect b="14224"/>
          <a:stretch/>
        </p:blipFill>
        <p:spPr>
          <a:xfrm>
            <a:off x="4167554" y="1768390"/>
            <a:ext cx="3757246" cy="4552025"/>
          </a:xfrm>
          <a:prstGeom prst="rect">
            <a:avLst/>
          </a:prstGeom>
        </p:spPr>
      </p:pic>
    </p:spTree>
    <p:extLst>
      <p:ext uri="{BB962C8B-B14F-4D97-AF65-F5344CB8AC3E}">
        <p14:creationId xmlns:p14="http://schemas.microsoft.com/office/powerpoint/2010/main" val="208539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rotWithShape="1">
          <a:blip r:embed="rId2"/>
          <a:srcRect t="3139" r="1391" b="65645"/>
          <a:stretch/>
        </p:blipFill>
        <p:spPr>
          <a:xfrm>
            <a:off x="657375" y="334108"/>
            <a:ext cx="10596780" cy="5758961"/>
          </a:xfrm>
          <a:prstGeom prst="rect">
            <a:avLst/>
          </a:prstGeom>
        </p:spPr>
      </p:pic>
    </p:spTree>
    <p:extLst>
      <p:ext uri="{BB962C8B-B14F-4D97-AF65-F5344CB8AC3E}">
        <p14:creationId xmlns:p14="http://schemas.microsoft.com/office/powerpoint/2010/main" val="353723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rotWithShape="1">
          <a:blip r:embed="rId2"/>
          <a:srcRect l="56267" t="377" r="883" b="57902"/>
          <a:stretch/>
        </p:blipFill>
        <p:spPr>
          <a:xfrm>
            <a:off x="474785" y="387927"/>
            <a:ext cx="4411251" cy="5942536"/>
          </a:xfrm>
          <a:prstGeom prst="rect">
            <a:avLst/>
          </a:prstGeom>
        </p:spPr>
      </p:pic>
      <p:sp>
        <p:nvSpPr>
          <p:cNvPr id="6" name="Textfeld 5"/>
          <p:cNvSpPr txBox="1"/>
          <p:nvPr/>
        </p:nvSpPr>
        <p:spPr>
          <a:xfrm>
            <a:off x="5548549" y="3332774"/>
            <a:ext cx="1335828" cy="646331"/>
          </a:xfrm>
          <a:prstGeom prst="rect">
            <a:avLst/>
          </a:prstGeom>
          <a:noFill/>
        </p:spPr>
        <p:txBody>
          <a:bodyPr wrap="square" rtlCol="0">
            <a:spAutoFit/>
          </a:bodyPr>
          <a:lstStyle/>
          <a:p>
            <a:r>
              <a:rPr lang="de-DE" sz="3600" dirty="0" smtClean="0"/>
              <a:t>oder</a:t>
            </a:r>
            <a:r>
              <a:rPr lang="de-DE" dirty="0" smtClean="0"/>
              <a:t> </a:t>
            </a:r>
            <a:endParaRPr lang="de-DE" dirty="0"/>
          </a:p>
        </p:txBody>
      </p:sp>
      <p:pic>
        <p:nvPicPr>
          <p:cNvPr id="8" name="Grafik 7"/>
          <p:cNvPicPr>
            <a:picLocks noChangeAspect="1"/>
          </p:cNvPicPr>
          <p:nvPr/>
        </p:nvPicPr>
        <p:blipFill rotWithShape="1">
          <a:blip r:embed="rId3"/>
          <a:srcRect l="55670" t="402" r="968" b="49132"/>
          <a:stretch/>
        </p:blipFill>
        <p:spPr>
          <a:xfrm>
            <a:off x="6751782" y="314036"/>
            <a:ext cx="4137891" cy="5925716"/>
          </a:xfrm>
          <a:prstGeom prst="rect">
            <a:avLst/>
          </a:prstGeom>
        </p:spPr>
      </p:pic>
    </p:spTree>
    <p:extLst>
      <p:ext uri="{BB962C8B-B14F-4D97-AF65-F5344CB8AC3E}">
        <p14:creationId xmlns:p14="http://schemas.microsoft.com/office/powerpoint/2010/main" val="839041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rotWithShape="1">
          <a:blip r:embed="rId2"/>
          <a:srcRect l="48184" r="1123" b="73186"/>
          <a:stretch/>
        </p:blipFill>
        <p:spPr>
          <a:xfrm>
            <a:off x="1752789" y="369887"/>
            <a:ext cx="7884270" cy="5890235"/>
          </a:xfrm>
          <a:prstGeom prst="rect">
            <a:avLst/>
          </a:prstGeom>
        </p:spPr>
      </p:pic>
    </p:spTree>
    <p:extLst>
      <p:ext uri="{BB962C8B-B14F-4D97-AF65-F5344CB8AC3E}">
        <p14:creationId xmlns:p14="http://schemas.microsoft.com/office/powerpoint/2010/main" val="178662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286604"/>
            <a:ext cx="10058400" cy="724512"/>
          </a:xfrm>
        </p:spPr>
        <p:txBody>
          <a:bodyPr>
            <a:normAutofit/>
          </a:bodyPr>
          <a:lstStyle/>
          <a:p>
            <a:pPr algn="ctr"/>
            <a:r>
              <a:rPr lang="de-DE" sz="3600" dirty="0" smtClean="0">
                <a:solidFill>
                  <a:schemeClr val="tx1">
                    <a:lumMod val="85000"/>
                    <a:lumOff val="15000"/>
                  </a:schemeClr>
                </a:solidFill>
              </a:rPr>
              <a:t>Kontrolle der Gehaltsabrechnung</a:t>
            </a:r>
            <a:endParaRPr lang="de-DE" sz="3600" dirty="0">
              <a:solidFill>
                <a:schemeClr val="tx1">
                  <a:lumMod val="85000"/>
                  <a:lumOff val="15000"/>
                </a:schemeClr>
              </a:solidFill>
            </a:endParaRPr>
          </a:p>
        </p:txBody>
      </p:sp>
      <p:sp>
        <p:nvSpPr>
          <p:cNvPr id="3" name="Inhaltsplatzhalter 2"/>
          <p:cNvSpPr>
            <a:spLocks noGrp="1"/>
          </p:cNvSpPr>
          <p:nvPr>
            <p:ph idx="1"/>
          </p:nvPr>
        </p:nvSpPr>
        <p:spPr>
          <a:xfrm>
            <a:off x="1097280" y="2004646"/>
            <a:ext cx="10058400" cy="4237892"/>
          </a:xfrm>
        </p:spPr>
        <p:txBody>
          <a:bodyPr>
            <a:noAutofit/>
          </a:bodyPr>
          <a:lstStyle/>
          <a:p>
            <a:r>
              <a:rPr lang="de-DE" dirty="0"/>
              <a:t>Hand aufs Herz: Kontrollieren Sie Ihre Gehaltsabrechnung jeden Monat? Oder gehen Sie davon aus, </a:t>
            </a:r>
            <a:r>
              <a:rPr lang="de-DE" dirty="0" smtClean="0"/>
              <a:t>dass wir, das „Kirchenamt“, </a:t>
            </a:r>
            <a:r>
              <a:rPr lang="de-DE" dirty="0"/>
              <a:t>keine Fehler </a:t>
            </a:r>
            <a:r>
              <a:rPr lang="de-DE" dirty="0" smtClean="0"/>
              <a:t>machen? Bitte kontrollieren Sie uns.</a:t>
            </a:r>
          </a:p>
          <a:p>
            <a:endParaRPr lang="de-DE" dirty="0" smtClean="0"/>
          </a:p>
          <a:p>
            <a:pPr algn="ctr"/>
            <a:r>
              <a:rPr lang="de-DE" sz="2400" b="1" dirty="0" smtClean="0"/>
              <a:t>Wenn Sie Ihre erste Gehaltsabrechnung von uns bekommen kontrollieren Sie bitte alle Daten.</a:t>
            </a:r>
          </a:p>
          <a:p>
            <a:pPr marL="0" indent="0">
              <a:buNone/>
            </a:pPr>
            <a:r>
              <a:rPr lang="de-DE" b="1" dirty="0" smtClean="0"/>
              <a:t>Darauf sollten Sie jedes Mal achten: </a:t>
            </a:r>
            <a:endParaRPr lang="de-DE" b="1" dirty="0"/>
          </a:p>
          <a:p>
            <a:r>
              <a:rPr lang="de-DE" u="sng" dirty="0" smtClean="0"/>
              <a:t>Steuern</a:t>
            </a:r>
            <a:endParaRPr lang="de-DE" u="sng" dirty="0"/>
          </a:p>
          <a:p>
            <a:r>
              <a:rPr lang="de-DE" dirty="0"/>
              <a:t>Haben Sie geheiratet, sich scheiden lassen oder ein Kind bekommen? Dann ändert sich auch Ihre Steuerklasse und </a:t>
            </a:r>
            <a:r>
              <a:rPr lang="de-DE" dirty="0" smtClean="0"/>
              <a:t>somit die Steuerabzüge. Diese Änderungen werden direkt vom Finanzamt eingespielt und wir haben keine Möglichkeit der Änderung. Sollte denn noch etwas Falsches gemeldet sein wenden Sie sich bitte an Ihr zuständiges Finanzamt.</a:t>
            </a:r>
            <a:endParaRPr lang="de-DE" dirty="0"/>
          </a:p>
        </p:txBody>
      </p:sp>
    </p:spTree>
    <p:extLst>
      <p:ext uri="{BB962C8B-B14F-4D97-AF65-F5344CB8AC3E}">
        <p14:creationId xmlns:p14="http://schemas.microsoft.com/office/powerpoint/2010/main" val="53978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286604"/>
            <a:ext cx="10058400" cy="724512"/>
          </a:xfrm>
        </p:spPr>
        <p:txBody>
          <a:bodyPr>
            <a:normAutofit/>
          </a:bodyPr>
          <a:lstStyle/>
          <a:p>
            <a:pPr algn="ctr"/>
            <a:r>
              <a:rPr lang="de-DE" sz="3600" dirty="0" smtClean="0">
                <a:solidFill>
                  <a:schemeClr val="tx1">
                    <a:lumMod val="85000"/>
                    <a:lumOff val="15000"/>
                  </a:schemeClr>
                </a:solidFill>
              </a:rPr>
              <a:t>Kontrolle der Gehaltsabrechnung</a:t>
            </a:r>
            <a:endParaRPr lang="de-DE" sz="3600" dirty="0">
              <a:solidFill>
                <a:schemeClr val="tx1">
                  <a:lumMod val="85000"/>
                  <a:lumOff val="15000"/>
                </a:schemeClr>
              </a:solidFill>
            </a:endParaRPr>
          </a:p>
        </p:txBody>
      </p:sp>
      <p:sp>
        <p:nvSpPr>
          <p:cNvPr id="3" name="Inhaltsplatzhalter 2"/>
          <p:cNvSpPr>
            <a:spLocks noGrp="1"/>
          </p:cNvSpPr>
          <p:nvPr>
            <p:ph idx="1"/>
          </p:nvPr>
        </p:nvSpPr>
        <p:spPr>
          <a:xfrm>
            <a:off x="1097280" y="2004646"/>
            <a:ext cx="10058400" cy="4237892"/>
          </a:xfrm>
        </p:spPr>
        <p:txBody>
          <a:bodyPr>
            <a:noAutofit/>
          </a:bodyPr>
          <a:lstStyle/>
          <a:p>
            <a:r>
              <a:rPr lang="de-DE" u="sng" dirty="0" smtClean="0"/>
              <a:t>Sozialversicherung</a:t>
            </a:r>
            <a:endParaRPr lang="de-DE" u="sng" dirty="0"/>
          </a:p>
          <a:p>
            <a:r>
              <a:rPr lang="de-DE" dirty="0"/>
              <a:t>Der vierstellige Sozialversicherungsschlüssel gibt an, wie die Beiträge zur Kranken-, Renten-, Arbeitslosen- und Pflegeversicherung berechnet </a:t>
            </a:r>
            <a:r>
              <a:rPr lang="de-DE" dirty="0" smtClean="0"/>
              <a:t>werden (</a:t>
            </a:r>
            <a:r>
              <a:rPr lang="de-DE" dirty="0"/>
              <a:t>für SV-pflichtige Beschäftigte 1/1/1/1 und für </a:t>
            </a:r>
            <a:r>
              <a:rPr lang="de-DE" dirty="0" smtClean="0"/>
              <a:t>Minijobber </a:t>
            </a:r>
            <a:r>
              <a:rPr lang="de-DE" dirty="0"/>
              <a:t>6/1/0/0 oder 6/5/0/0</a:t>
            </a:r>
            <a:r>
              <a:rPr lang="de-DE" dirty="0" smtClean="0"/>
              <a:t>)</a:t>
            </a:r>
          </a:p>
          <a:p>
            <a:r>
              <a:rPr lang="de-DE" u="sng" dirty="0" smtClean="0"/>
              <a:t>Teilzeit-Zähler (TZ-Zähler (Ihre Arbeitszeit))</a:t>
            </a:r>
            <a:endParaRPr lang="de-DE" u="sng" dirty="0"/>
          </a:p>
          <a:p>
            <a:r>
              <a:rPr lang="de-DE" dirty="0" smtClean="0"/>
              <a:t>Stimmt die angegebene Anzahl der Stunden mit dem überein was vertraglich vereinbart wurde? Sollten die Stunden einmal nicht stimmen setzen Sie sich bitte mit uns in Verbindung und wir klären wie weiter verfahren werden soll.</a:t>
            </a:r>
          </a:p>
          <a:p>
            <a:r>
              <a:rPr lang="de-DE" u="sng" dirty="0"/>
              <a:t>Tarifliche-Gruppierung (</a:t>
            </a:r>
            <a:r>
              <a:rPr lang="de-DE" u="sng" dirty="0" err="1"/>
              <a:t>Tar-Grp</a:t>
            </a:r>
            <a:r>
              <a:rPr lang="de-DE" u="sng" dirty="0"/>
              <a:t> (Ihre Eingruppierung))</a:t>
            </a:r>
          </a:p>
          <a:p>
            <a:r>
              <a:rPr lang="de-DE" dirty="0"/>
              <a:t>Stimmt die Eingruppierung mit der vertraglich vereinbarten Eingruppierung überein? Wenn nicht, setzten Sie sich bitte mit uns in Verbindung.</a:t>
            </a:r>
          </a:p>
          <a:p>
            <a:endParaRPr lang="de-DE" i="1" dirty="0"/>
          </a:p>
        </p:txBody>
      </p:sp>
    </p:spTree>
    <p:extLst>
      <p:ext uri="{BB962C8B-B14F-4D97-AF65-F5344CB8AC3E}">
        <p14:creationId xmlns:p14="http://schemas.microsoft.com/office/powerpoint/2010/main" val="198018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Rückblick">
  <a:themeElements>
    <a:clrScheme name="Rückblick">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ück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0</TotalTime>
  <Words>557</Words>
  <Application>Microsoft Office PowerPoint</Application>
  <PresentationFormat>Breitbild</PresentationFormat>
  <Paragraphs>68</Paragraphs>
  <Slides>11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11</vt:i4>
      </vt:variant>
    </vt:vector>
  </HeadingPairs>
  <TitlesOfParts>
    <vt:vector size="15" baseType="lpstr">
      <vt:lpstr>Calibri</vt:lpstr>
      <vt:lpstr>Calibri Light</vt:lpstr>
      <vt:lpstr>Wingdings</vt:lpstr>
      <vt:lpstr>Rückblick</vt:lpstr>
      <vt:lpstr>Gehaltsabrechnung</vt:lpstr>
      <vt:lpstr>Wo kann ich fragen, wenn nicht alles stimmt?</vt:lpstr>
      <vt:lpstr>Warum bekomme man nicht immer eine Gehaltsabrechnung, wenn man jeden Monat arbeitet?</vt:lpstr>
      <vt:lpstr>So sieht Ihre Gehaltsabrechnung aus:</vt:lpstr>
      <vt:lpstr>PowerPoint-Präsentation</vt:lpstr>
      <vt:lpstr>PowerPoint-Präsentation</vt:lpstr>
      <vt:lpstr>PowerPoint-Präsentation</vt:lpstr>
      <vt:lpstr>Kontrolle der Gehaltsabrechnung</vt:lpstr>
      <vt:lpstr>Kontrolle der Gehaltsabrechnung</vt:lpstr>
      <vt:lpstr>Kontrolle der Gehaltsabrechnung</vt:lpstr>
      <vt:lpstr>PowerPoint-Präsentation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Gehaltsabrechnung</dc:title>
  <dc:creator>MAV ANDREA</dc:creator>
  <cp:lastModifiedBy>Kamps, Jessica</cp:lastModifiedBy>
  <cp:revision>26</cp:revision>
  <cp:lastPrinted>2021-10-19T08:56:57Z</cp:lastPrinted>
  <dcterms:created xsi:type="dcterms:W3CDTF">2021-09-28T09:42:05Z</dcterms:created>
  <dcterms:modified xsi:type="dcterms:W3CDTF">2021-10-19T08:57:01Z</dcterms:modified>
</cp:coreProperties>
</file>